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4702"/>
            <a:ext cx="8229600" cy="45259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3.</a:t>
            </a:r>
          </a:p>
          <a:p>
            <a:pPr marL="0" indent="0" algn="ctr">
              <a:buFontTx/>
              <a:buNone/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Pružanje usluge pomoćnika u nastavi učenicima s teškoćama u razvoju</a:t>
            </a:r>
          </a:p>
          <a:p>
            <a:pPr marL="0" indent="0" algn="ctr">
              <a:buFontTx/>
              <a:buNone/>
              <a:defRPr/>
            </a:pPr>
            <a:endParaRPr lang="hr-HR" altLang="sr-Latn-RS" sz="28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16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Uprava </a:t>
            </a:r>
            <a:r>
              <a:rPr lang="hr-HR" altLang="sr-Latn-RS" sz="16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  <a:cs typeface="Tahoma" pitchFamily="34" charset="0"/>
              </a:rPr>
              <a:t>za standard, strategije i posebne programe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1</a:t>
            </a:fld>
            <a:endParaRPr lang="hr-HR" altLang="sr-Latn-RS"/>
          </a:p>
        </p:txBody>
      </p:sp>
      <p:sp>
        <p:nvSpPr>
          <p:cNvPr id="2" name="Rectangle 1"/>
          <p:cNvSpPr/>
          <p:nvPr/>
        </p:nvSpPr>
        <p:spPr>
          <a:xfrm>
            <a:off x="6934396" y="424132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13" y="745210"/>
            <a:ext cx="8835751" cy="6112789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Javni poziv za prijavu projekata udruga koje pružaju usluge pomoćnika u nastavi učenicima s teškoćama u razvoju za </a:t>
            </a:r>
            <a:r>
              <a:rPr lang="hr-HR" altLang="sr-Latn-RS" sz="16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2018./2019. </a:t>
            </a:r>
            <a:r>
              <a:rPr lang="hr-HR" altLang="sr-Latn-RS" sz="16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školsku godinu</a:t>
            </a:r>
          </a:p>
          <a:p>
            <a:pPr marL="0" indent="0">
              <a:buFontTx/>
              <a:buNone/>
              <a:defRPr/>
            </a:pPr>
            <a:endParaRPr lang="hr-HR" altLang="sr-Latn-RS" sz="1400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Cilj: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lvl="1" indent="-342900" algn="just">
              <a:lnSpc>
                <a:spcPct val="150000"/>
              </a:lnSpc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učenicima s teškoćama u razvoju tijekom izvršavanja zadataka koji zahtijevaju komunikacijsku, senzornu i motoričku aktivnost učenika, u kretanju, pri uzimanju hrane i pića, u obavljanju higijenskih potreba tijekom svakodnevnih aktivnosti odgojno-obrazovnog procesa </a:t>
            </a:r>
          </a:p>
          <a:p>
            <a:pPr lvl="1" indent="-342900" algn="just">
              <a:lnSpc>
                <a:spcPct val="150000"/>
              </a:lnSpc>
              <a:buFontTx/>
              <a:buAutoNum type="arabicPeriod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 učenicima s teškoćama u razvoju</a:t>
            </a:r>
          </a:p>
          <a:p>
            <a:pPr marL="0" indent="0">
              <a:buFontTx/>
              <a:buNone/>
              <a:defRPr/>
            </a:pPr>
            <a:endParaRPr lang="hr-HR" altLang="sr-Latn-RS" sz="1400" b="1" dirty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14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Rezultati: 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od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62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 prijavljena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projekata udruga na Javni poziv sredstva su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odobrena za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62 udruge</a:t>
            </a:r>
            <a:r>
              <a:rPr lang="hr-HR" altLang="sr-Latn-RS" sz="1400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što uključuje angažiranje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416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pomoćnika u nastavi za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430</a:t>
            </a:r>
            <a:r>
              <a:rPr lang="hr-HR" altLang="sr-Latn-RS" sz="1400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učenika s teškoćama u razvoju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prihvatljivi prijavitelji: udruge čije je primarno djelovanje usmjereno na područje skrbi o učenicima s teškoćama u razvoju u Republici Hrvatskoj</a:t>
            </a:r>
          </a:p>
          <a:p>
            <a:pPr marL="266700" indent="-266700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datum objave: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kolovoz 2018.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godine</a:t>
            </a:r>
          </a:p>
          <a:p>
            <a:pPr marL="266700" indent="-266700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iznos sredstava: ukupna vrijednost osiguranih sredstava udrugama za pružanje usluge pomoćnika u nastavi učenicima s teškoćama u razvoju za </a:t>
            </a:r>
            <a:r>
              <a:rPr lang="hr-HR" altLang="sr-Latn-RS" sz="1400" dirty="0" smtClean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2018./2019. </a:t>
            </a:r>
            <a:r>
              <a:rPr lang="hr-HR" altLang="sr-Latn-RS" sz="1400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školsku godinu iznosi</a:t>
            </a:r>
            <a:r>
              <a:rPr lang="hr-HR" altLang="sr-Latn-RS" sz="1400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  <a:r>
              <a:rPr lang="hr-HR" altLang="sr-Latn-RS" sz="14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16.156.118,68 </a:t>
            </a:r>
            <a:r>
              <a:rPr lang="hr-HR" altLang="sr-Latn-RS" sz="14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kuna 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Rectangle 1"/>
          <p:cNvSpPr/>
          <p:nvPr/>
        </p:nvSpPr>
        <p:spPr>
          <a:xfrm>
            <a:off x="6862509" y="437434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2019.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0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200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Alen Hutinovic</cp:lastModifiedBy>
  <cp:revision>45</cp:revision>
  <cp:lastPrinted>2017-03-08T13:08:37Z</cp:lastPrinted>
  <dcterms:created xsi:type="dcterms:W3CDTF">2004-06-15T07:55:20Z</dcterms:created>
  <dcterms:modified xsi:type="dcterms:W3CDTF">2019-02-13T09:06:55Z</dcterms:modified>
</cp:coreProperties>
</file>